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12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8" r:id="rId13"/>
    <p:sldId id="266" r:id="rId14"/>
    <p:sldId id="269" r:id="rId15"/>
    <p:sldId id="270" r:id="rId16"/>
    <p:sldId id="271" r:id="rId17"/>
    <p:sldId id="273" r:id="rId18"/>
    <p:sldId id="272" r:id="rId19"/>
    <p:sldId id="275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110"/>
  </p:normalViewPr>
  <p:slideViewPr>
    <p:cSldViewPr snapToGrid="0" snapToObjects="1">
      <p:cViewPr varScale="1">
        <p:scale>
          <a:sx n="96" d="100"/>
          <a:sy n="96" d="100"/>
        </p:scale>
        <p:origin x="11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1B432-CA49-394F-A532-26B0D002A51A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91E88-276F-A443-B3A6-F8B763DB4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77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06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0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7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31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93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32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2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894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96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93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73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4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53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505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903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55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51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61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59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68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9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63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5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7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82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9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6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316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14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8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10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7/7/22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79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MassMutual-DataVis/" TargetMode="External"/><Relationship Id="rId2" Type="http://schemas.openxmlformats.org/officeDocument/2006/relationships/hyperlink" Target="https://jcrouser.github.io/MassMutual-Intro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eanumber.github.io/sds192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A4gypAiRYU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houry.northeastern.edu/home/amosca/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5/02/rmarkdown-cheatsheet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F6EF-1D56-20D6-6E0D-E67F21198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899866"/>
            <a:ext cx="7315200" cy="32552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Introductions, Defining Data Science and Ethics, Intro to R and R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09469-85E6-A687-5E2B-E23037DC9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271664"/>
            <a:ext cx="7315200" cy="757539"/>
          </a:xfrm>
        </p:spPr>
        <p:txBody>
          <a:bodyPr>
            <a:noAutofit/>
          </a:bodyPr>
          <a:lstStyle/>
          <a:p>
            <a:r>
              <a:rPr lang="en-US" sz="2800" dirty="0"/>
              <a:t>SSEP </a:t>
            </a:r>
            <a:r>
              <a:rPr lang="en-US" sz="2800"/>
              <a:t>2022 Morning Day </a:t>
            </a:r>
            <a:r>
              <a:rPr lang="en-US" sz="2800" dirty="0"/>
              <a:t>1</a:t>
            </a:r>
          </a:p>
          <a:p>
            <a:r>
              <a:rPr lang="en-US" sz="2800" dirty="0"/>
              <a:t>Dr. Ab </a:t>
            </a:r>
            <a:r>
              <a:rPr lang="en-US" sz="2800" dirty="0" err="1"/>
              <a:t>Mosca</a:t>
            </a:r>
            <a:r>
              <a:rPr lang="en-US" sz="2800" dirty="0"/>
              <a:t> (they/them)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14B405-7172-F09E-58DF-D35CBD1119CE}"/>
              </a:ext>
            </a:extLst>
          </p:cNvPr>
          <p:cNvSpPr txBox="1"/>
          <p:nvPr/>
        </p:nvSpPr>
        <p:spPr>
          <a:xfrm>
            <a:off x="35169" y="6131692"/>
            <a:ext cx="9155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Slides based on slides courtesy of Jordan Crouser:  </a:t>
            </a:r>
            <a:r>
              <a:rPr lang="en-US" u="sng" dirty="0">
                <a:hlinkClick r:id="rId2"/>
              </a:rPr>
              <a:t>https://jcrouser.github.io/MassMutual-IntroR/</a:t>
            </a:r>
            <a:r>
              <a:rPr lang="en-US" dirty="0"/>
              <a:t>,  </a:t>
            </a:r>
            <a:r>
              <a:rPr lang="en-US" u="sng" dirty="0">
                <a:hlinkClick r:id="rId3"/>
              </a:rPr>
              <a:t>https://jcrouser.github.io/MassMutual-DataVis/</a:t>
            </a:r>
            <a:r>
              <a:rPr lang="en-US" dirty="0"/>
              <a:t>,  </a:t>
            </a:r>
            <a:r>
              <a:rPr lang="en-US" u="sng" dirty="0">
                <a:hlinkClick r:id="rId4"/>
              </a:rPr>
              <a:t>https://beanumber.github.io/sds192/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0408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Data Science </a:t>
            </a:r>
          </a:p>
        </p:txBody>
      </p:sp>
      <p:pic>
        <p:nvPicPr>
          <p:cNvPr id="5" name="Content Placeholder 4" descr="Diagram, venn diagram&#10;&#10;Description automatically generated">
            <a:extLst>
              <a:ext uri="{FF2B5EF4-FFF2-40B4-BE49-F238E27FC236}">
                <a16:creationId xmlns:a16="http://schemas.microsoft.com/office/drawing/2014/main" id="{7D014D9C-C7A9-3B80-03B7-830A134A5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01" t="3426"/>
          <a:stretch/>
        </p:blipFill>
        <p:spPr>
          <a:xfrm>
            <a:off x="4607169" y="422030"/>
            <a:ext cx="6400800" cy="609544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47370F-E68A-F0F4-96C5-995B8BBF1C17}"/>
              </a:ext>
            </a:extLst>
          </p:cNvPr>
          <p:cNvSpPr/>
          <p:nvPr/>
        </p:nvSpPr>
        <p:spPr>
          <a:xfrm>
            <a:off x="4196862" y="539262"/>
            <a:ext cx="679938" cy="5845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90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ethics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1005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Ethics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A4D806F-E860-CAA2-F6D4-7040FBF3B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397599"/>
            <a:ext cx="7315200" cy="405327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C2A950-A4E9-814D-2447-6649407B4CD4}"/>
              </a:ext>
            </a:extLst>
          </p:cNvPr>
          <p:cNvSpPr txBox="1"/>
          <p:nvPr/>
        </p:nvSpPr>
        <p:spPr>
          <a:xfrm>
            <a:off x="3868738" y="5460401"/>
            <a:ext cx="61018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www.merriam-webster.com</a:t>
            </a:r>
            <a:r>
              <a:rPr lang="en-US" sz="1400" dirty="0"/>
              <a:t>/dictionary/ethic</a:t>
            </a:r>
          </a:p>
        </p:txBody>
      </p:sp>
    </p:spTree>
    <p:extLst>
      <p:ext uri="{BB962C8B-B14F-4D97-AF65-F5344CB8AC3E}">
        <p14:creationId xmlns:p14="http://schemas.microsoft.com/office/powerpoint/2010/main" val="2620738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Ethical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ethical data science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5535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</p:txBody>
      </p:sp>
    </p:spTree>
    <p:extLst>
      <p:ext uri="{BB962C8B-B14F-4D97-AF65-F5344CB8AC3E}">
        <p14:creationId xmlns:p14="http://schemas.microsoft.com/office/powerpoint/2010/main" val="1681050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  </a:t>
            </a:r>
          </a:p>
        </p:txBody>
      </p:sp>
    </p:spTree>
    <p:extLst>
      <p:ext uri="{BB962C8B-B14F-4D97-AF65-F5344CB8AC3E}">
        <p14:creationId xmlns:p14="http://schemas.microsoft.com/office/powerpoint/2010/main" val="4125094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</a:t>
            </a:r>
          </a:p>
        </p:txBody>
      </p:sp>
      <p:pic>
        <p:nvPicPr>
          <p:cNvPr id="5" name="Online Media 4" descr="Data Science Ethics in 6 Minutes">
            <a:hlinkClick r:id="" action="ppaction://media"/>
            <a:extLst>
              <a:ext uri="{FF2B5EF4-FFF2-40B4-BE49-F238E27FC236}">
                <a16:creationId xmlns:a16="http://schemas.microsoft.com/office/drawing/2014/main" id="{B75DF579-906B-AD11-4001-4097B1C912A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70508" y="2567882"/>
            <a:ext cx="6485061" cy="366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lternate Process 5">
            <a:extLst>
              <a:ext uri="{FF2B5EF4-FFF2-40B4-BE49-F238E27FC236}">
                <a16:creationId xmlns:a16="http://schemas.microsoft.com/office/drawing/2014/main" id="{EE456CF5-D849-4D60-8418-B6E9065778E4}"/>
              </a:ext>
            </a:extLst>
          </p:cNvPr>
          <p:cNvSpPr/>
          <p:nvPr/>
        </p:nvSpPr>
        <p:spPr>
          <a:xfrm>
            <a:off x="4560277" y="2977662"/>
            <a:ext cx="6013938" cy="1946030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C122A-17C5-BBAA-8A98-9E0DEA4506F2}"/>
              </a:ext>
            </a:extLst>
          </p:cNvPr>
          <p:cNvSpPr txBox="1"/>
          <p:nvPr/>
        </p:nvSpPr>
        <p:spPr>
          <a:xfrm>
            <a:off x="4899738" y="3247292"/>
            <a:ext cx="53227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Can you think of other examples of things that can go wrong with data science? </a:t>
            </a:r>
          </a:p>
        </p:txBody>
      </p:sp>
    </p:spTree>
    <p:extLst>
      <p:ext uri="{BB962C8B-B14F-4D97-AF65-F5344CB8AC3E}">
        <p14:creationId xmlns:p14="http://schemas.microsoft.com/office/powerpoint/2010/main" val="2009003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 </a:t>
            </a:r>
          </a:p>
          <a:p>
            <a:pPr lvl="1"/>
            <a:r>
              <a:rPr lang="en-US" sz="2600" dirty="0"/>
              <a:t>To combat algorithmic bias  </a:t>
            </a:r>
          </a:p>
          <a:p>
            <a:pPr lvl="1"/>
            <a:r>
              <a:rPr lang="en-US" sz="2600" dirty="0"/>
              <a:t>To protect personal, identifying information</a:t>
            </a:r>
          </a:p>
          <a:p>
            <a:pPr lvl="1"/>
            <a:r>
              <a:rPr lang="en-US" sz="2600" dirty="0"/>
              <a:t>To increase reproducibility and replicability</a:t>
            </a:r>
          </a:p>
          <a:p>
            <a:r>
              <a:rPr lang="en-US" sz="2800" dirty="0"/>
              <a:t>Systems of power are woven into our society, and so are misunderstandings of what data science is and how it works   </a:t>
            </a:r>
          </a:p>
          <a:p>
            <a:pPr lvl="1"/>
            <a:endParaRPr lang="en-US" sz="2600" dirty="0"/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62795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E371D-6228-3C2F-DA08-A6E24A6E4AE8}"/>
              </a:ext>
            </a:extLst>
          </p:cNvPr>
          <p:cNvSpPr txBox="1"/>
          <p:nvPr/>
        </p:nvSpPr>
        <p:spPr>
          <a:xfrm>
            <a:off x="1564439" y="2039815"/>
            <a:ext cx="88104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Take a break – stand up, chat with neighbors, use the restroom. We’ll start again in 10 minutes </a:t>
            </a:r>
            <a:r>
              <a:rPr lang="en-US" sz="4800" dirty="0">
                <a:sym typeface="Wingdings" pitchFamily="2" charset="2"/>
              </a:rPr>
              <a:t>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1061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81296-9B1B-56D8-BAF2-8DF356DB5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30F6C-F1E2-6B40-8E17-19D543876D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97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E80E-E5BA-EE17-D9BC-42169E2A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R and R Studio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F7742-8FF0-80C0-B951-2904084B9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29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0723B-A4AF-6B17-2C81-4B0CE44EC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R and R Studio?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CA424-B10F-3C70-5734-04CD86471B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D95F2-50BC-13A5-48C3-A6B79A28A5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Statistical Programming Language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655CEE-0159-472F-ABCE-30D825920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 Studio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664CF-D87E-7655-59EB-4572939D92E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An Interactive Development Environment (IDE) for R</a:t>
            </a:r>
          </a:p>
        </p:txBody>
      </p:sp>
      <p:pic>
        <p:nvPicPr>
          <p:cNvPr id="8" name="Picture 7" descr="Icon&#10;&#10;Description automatically generated with medium confidence">
            <a:extLst>
              <a:ext uri="{FF2B5EF4-FFF2-40B4-BE49-F238E27FC236}">
                <a16:creationId xmlns:a16="http://schemas.microsoft.com/office/drawing/2014/main" id="{9FB631B9-5857-1010-91E9-31E2457F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36" y="3582888"/>
            <a:ext cx="2786672" cy="2725595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490D2C3F-4879-EE41-923B-0A75FA7ED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157" y="3584910"/>
            <a:ext cx="2657857" cy="272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15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43" r="2128"/>
          <a:stretch/>
        </p:blipFill>
        <p:spPr>
          <a:xfrm>
            <a:off x="3481753" y="1123837"/>
            <a:ext cx="8299939" cy="4641307"/>
          </a:xfrm>
        </p:spPr>
      </p:pic>
    </p:spTree>
    <p:extLst>
      <p:ext uri="{BB962C8B-B14F-4D97-AF65-F5344CB8AC3E}">
        <p14:creationId xmlns:p14="http://schemas.microsoft.com/office/powerpoint/2010/main" val="2748228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43" r="2128"/>
          <a:stretch/>
        </p:blipFill>
        <p:spPr>
          <a:xfrm>
            <a:off x="3481753" y="1123836"/>
            <a:ext cx="8306815" cy="4645152"/>
          </a:xfr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FF2BDFC7-3436-C622-5BC6-F40244DC69ED}"/>
              </a:ext>
            </a:extLst>
          </p:cNvPr>
          <p:cNvSpPr/>
          <p:nvPr/>
        </p:nvSpPr>
        <p:spPr>
          <a:xfrm>
            <a:off x="3481752" y="1570892"/>
            <a:ext cx="4747847" cy="3868617"/>
          </a:xfrm>
          <a:prstGeom prst="frame">
            <a:avLst>
              <a:gd name="adj1" fmla="val 149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A4C27FA-F469-B3CC-29D8-512E45848030}"/>
              </a:ext>
            </a:extLst>
          </p:cNvPr>
          <p:cNvSpPr/>
          <p:nvPr/>
        </p:nvSpPr>
        <p:spPr>
          <a:xfrm rot="11709263">
            <a:off x="4051014" y="4710775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9807BA-7DA0-66DA-E4C4-DC479E6EF007}"/>
              </a:ext>
            </a:extLst>
          </p:cNvPr>
          <p:cNvSpPr/>
          <p:nvPr/>
        </p:nvSpPr>
        <p:spPr>
          <a:xfrm>
            <a:off x="5098576" y="4676809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01BD53-EB6B-BB2B-D694-9B52E388AEE2}"/>
              </a:ext>
            </a:extLst>
          </p:cNvPr>
          <p:cNvSpPr/>
          <p:nvPr/>
        </p:nvSpPr>
        <p:spPr>
          <a:xfrm>
            <a:off x="6533262" y="1650404"/>
            <a:ext cx="161682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860920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43" r="2128"/>
          <a:stretch/>
        </p:blipFill>
        <p:spPr>
          <a:xfrm>
            <a:off x="3481753" y="1123836"/>
            <a:ext cx="8306815" cy="4645152"/>
          </a:xfr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FF2BDFC7-3436-C622-5BC6-F40244DC69ED}"/>
              </a:ext>
            </a:extLst>
          </p:cNvPr>
          <p:cNvSpPr/>
          <p:nvPr/>
        </p:nvSpPr>
        <p:spPr>
          <a:xfrm>
            <a:off x="8150088" y="1512103"/>
            <a:ext cx="3525077" cy="1522645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01BD53-EB6B-BB2B-D694-9B52E388AEE2}"/>
              </a:ext>
            </a:extLst>
          </p:cNvPr>
          <p:cNvSpPr/>
          <p:nvPr/>
        </p:nvSpPr>
        <p:spPr>
          <a:xfrm>
            <a:off x="8245786" y="2167238"/>
            <a:ext cx="333368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Command History</a:t>
            </a:r>
          </a:p>
        </p:txBody>
      </p:sp>
    </p:spTree>
    <p:extLst>
      <p:ext uri="{BB962C8B-B14F-4D97-AF65-F5344CB8AC3E}">
        <p14:creationId xmlns:p14="http://schemas.microsoft.com/office/powerpoint/2010/main" val="2891968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3FE74F-139A-AE8F-FFB9-F1C50632C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0237" y="1457125"/>
            <a:ext cx="8257937" cy="4441243"/>
          </a:xfr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1709263">
            <a:off x="8550128" y="2332012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597690" y="2298046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1267281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3FE74F-139A-AE8F-FFB9-F1C50632C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0237" y="1457125"/>
            <a:ext cx="8257937" cy="4441243"/>
          </a:xfr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3203169">
            <a:off x="9751244" y="2214438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104243" y="2669946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History</a:t>
            </a:r>
          </a:p>
        </p:txBody>
      </p:sp>
    </p:spTree>
    <p:extLst>
      <p:ext uri="{BB962C8B-B14F-4D97-AF65-F5344CB8AC3E}">
        <p14:creationId xmlns:p14="http://schemas.microsoft.com/office/powerpoint/2010/main" val="2519001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FA41D50-4F81-CDB4-9C5F-25FFF7EA5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17144" y="1380589"/>
            <a:ext cx="8246742" cy="446362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3203169">
            <a:off x="9751244" y="2214438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104243" y="2669946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History</a:t>
            </a:r>
          </a:p>
        </p:txBody>
      </p:sp>
    </p:spTree>
    <p:extLst>
      <p:ext uri="{BB962C8B-B14F-4D97-AF65-F5344CB8AC3E}">
        <p14:creationId xmlns:p14="http://schemas.microsoft.com/office/powerpoint/2010/main" val="26895812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105CBAC-BE45-2EB9-8D09-FB1B1FD7C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7" y="1270791"/>
            <a:ext cx="8276283" cy="445422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8348870" y="2378398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F8B2B3CF-1A78-1602-65F2-C34EACFC6D07}"/>
              </a:ext>
            </a:extLst>
          </p:cNvPr>
          <p:cNvSpPr/>
          <p:nvPr/>
        </p:nvSpPr>
        <p:spPr>
          <a:xfrm>
            <a:off x="8242852" y="1591615"/>
            <a:ext cx="3525077" cy="1522645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572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ABA294-FE61-DE42-ACD8-C6233A00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8" y="1294490"/>
            <a:ext cx="8270724" cy="44570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8348870" y="2378398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F8B2B3CF-1A78-1602-65F2-C34EACFC6D07}"/>
              </a:ext>
            </a:extLst>
          </p:cNvPr>
          <p:cNvSpPr/>
          <p:nvPr/>
        </p:nvSpPr>
        <p:spPr>
          <a:xfrm>
            <a:off x="8256104" y="1974574"/>
            <a:ext cx="3511825" cy="377320"/>
          </a:xfrm>
          <a:prstGeom prst="frame">
            <a:avLst>
              <a:gd name="adj1" fmla="val 10262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35890E4-C06F-FA1B-E319-7AB181C63675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59DB98-C3F1-5CB1-A2A4-05E47D2A1A38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1446300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Staff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08B1A-9150-3D7A-5C58-BF1DF589F1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Ab </a:t>
            </a:r>
            <a:r>
              <a:rPr lang="en-US" dirty="0" err="1"/>
              <a:t>Mosca</a:t>
            </a:r>
            <a:r>
              <a:rPr lang="en-US" dirty="0"/>
              <a:t> (they/them)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r>
              <a:rPr lang="en-US" dirty="0"/>
              <a:t>BA in Mathematics, Smith College 2014</a:t>
            </a:r>
          </a:p>
          <a:p>
            <a:r>
              <a:rPr lang="en-US" dirty="0"/>
              <a:t>PhD in Computer Science, Tufts University 2021</a:t>
            </a:r>
          </a:p>
          <a:p>
            <a:r>
              <a:rPr lang="en-US" dirty="0"/>
              <a:t>Assistant Teaching Professor, Northeastern University</a:t>
            </a:r>
          </a:p>
          <a:p>
            <a:r>
              <a:rPr lang="en-US" dirty="0"/>
              <a:t>Research Area: Data Visualization</a:t>
            </a:r>
          </a:p>
          <a:p>
            <a:r>
              <a:rPr lang="en-US" dirty="0"/>
              <a:t>Website: </a:t>
            </a:r>
            <a:r>
              <a:rPr lang="en-US" dirty="0">
                <a:hlinkClick r:id="rId2"/>
              </a:rPr>
              <a:t>https://www.khoury.northeastern.edu/home/amosca/</a:t>
            </a:r>
            <a:r>
              <a:rPr lang="en-US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4A38C-EC41-F6DD-CD2D-D7CC9B323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Esa</a:t>
            </a:r>
            <a:r>
              <a:rPr lang="en-US" dirty="0"/>
              <a:t> Schenck (they/them)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1DECE-E9C7-93C8-0943-A134D7A6A6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t"/>
          <a:lstStyle/>
          <a:p>
            <a:r>
              <a:rPr lang="en-US" dirty="0"/>
              <a:t>Smith College Class of 2023</a:t>
            </a:r>
          </a:p>
          <a:p>
            <a:r>
              <a:rPr lang="en-US" dirty="0"/>
              <a:t>Major: Data Science   </a:t>
            </a:r>
          </a:p>
        </p:txBody>
      </p:sp>
    </p:spTree>
    <p:extLst>
      <p:ext uri="{BB962C8B-B14F-4D97-AF65-F5344CB8AC3E}">
        <p14:creationId xmlns:p14="http://schemas.microsoft.com/office/powerpoint/2010/main" val="14753512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ABA294-FE61-DE42-ACD8-C6233A00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8" y="1294490"/>
            <a:ext cx="8270724" cy="44570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35890E4-C06F-FA1B-E319-7AB181C63675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59DB98-C3F1-5CB1-A2A4-05E47D2A1A38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9D3E37-F382-7A1A-F37D-85061253A261}"/>
              </a:ext>
            </a:extLst>
          </p:cNvPr>
          <p:cNvSpPr/>
          <p:nvPr/>
        </p:nvSpPr>
        <p:spPr>
          <a:xfrm rot="13203169">
            <a:off x="9804252" y="2068666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089EF4-BE36-CEFC-0EF2-B3C871C6803A}"/>
              </a:ext>
            </a:extLst>
          </p:cNvPr>
          <p:cNvSpPr/>
          <p:nvPr/>
        </p:nvSpPr>
        <p:spPr>
          <a:xfrm>
            <a:off x="10140817" y="2524174"/>
            <a:ext cx="1057269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</a:t>
            </a:r>
          </a:p>
        </p:txBody>
      </p:sp>
    </p:spTree>
    <p:extLst>
      <p:ext uri="{BB962C8B-B14F-4D97-AF65-F5344CB8AC3E}">
        <p14:creationId xmlns:p14="http://schemas.microsoft.com/office/powerpoint/2010/main" val="20457984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F629FC-54FF-0803-67FD-75F1BB702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5565" y="1455549"/>
            <a:ext cx="8322365" cy="447947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E457E-77AA-0781-7FDA-9683E6F9D995}"/>
              </a:ext>
            </a:extLst>
          </p:cNvPr>
          <p:cNvSpPr/>
          <p:nvPr/>
        </p:nvSpPr>
        <p:spPr>
          <a:xfrm>
            <a:off x="8401878" y="4061424"/>
            <a:ext cx="270284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6685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78A5163-1A17-D48A-0313-1061CE32D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6288" y="1467011"/>
            <a:ext cx="8349676" cy="446801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E457E-77AA-0781-7FDA-9683E6F9D995}"/>
              </a:ext>
            </a:extLst>
          </p:cNvPr>
          <p:cNvSpPr/>
          <p:nvPr/>
        </p:nvSpPr>
        <p:spPr>
          <a:xfrm>
            <a:off x="8401878" y="4061424"/>
            <a:ext cx="270284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7F63A74-0FCD-ABF7-27E0-9C4C5F23B542}"/>
              </a:ext>
            </a:extLst>
          </p:cNvPr>
          <p:cNvSpPr/>
          <p:nvPr/>
        </p:nvSpPr>
        <p:spPr>
          <a:xfrm rot="11709263">
            <a:off x="4210041" y="4538500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69B29-9E93-A273-DC81-9B93EF6B20E4}"/>
              </a:ext>
            </a:extLst>
          </p:cNvPr>
          <p:cNvSpPr/>
          <p:nvPr/>
        </p:nvSpPr>
        <p:spPr>
          <a:xfrm>
            <a:off x="5257603" y="4504534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9E032CA-0392-05F3-B91A-CFF09216A935}"/>
              </a:ext>
            </a:extLst>
          </p:cNvPr>
          <p:cNvSpPr/>
          <p:nvPr/>
        </p:nvSpPr>
        <p:spPr>
          <a:xfrm rot="19949296">
            <a:off x="6719073" y="4130270"/>
            <a:ext cx="1681127" cy="28139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04574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799D3-50BA-2D11-49CD-7554A3828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4745" y="1447849"/>
            <a:ext cx="8304189" cy="44871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E457E-77AA-0781-7FDA-9683E6F9D995}"/>
              </a:ext>
            </a:extLst>
          </p:cNvPr>
          <p:cNvSpPr/>
          <p:nvPr/>
        </p:nvSpPr>
        <p:spPr>
          <a:xfrm>
            <a:off x="10495022" y="3385796"/>
            <a:ext cx="111975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Help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7F63A74-0FCD-ABF7-27E0-9C4C5F23B542}"/>
              </a:ext>
            </a:extLst>
          </p:cNvPr>
          <p:cNvSpPr/>
          <p:nvPr/>
        </p:nvSpPr>
        <p:spPr>
          <a:xfrm rot="11709263">
            <a:off x="4210041" y="4538500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69B29-9E93-A273-DC81-9B93EF6B20E4}"/>
              </a:ext>
            </a:extLst>
          </p:cNvPr>
          <p:cNvSpPr/>
          <p:nvPr/>
        </p:nvSpPr>
        <p:spPr>
          <a:xfrm>
            <a:off x="5257603" y="4504534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9E032CA-0392-05F3-B91A-CFF09216A935}"/>
              </a:ext>
            </a:extLst>
          </p:cNvPr>
          <p:cNvSpPr/>
          <p:nvPr/>
        </p:nvSpPr>
        <p:spPr>
          <a:xfrm rot="19949296">
            <a:off x="6719073" y="4130270"/>
            <a:ext cx="1681127" cy="28139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4210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BCBFA9C-2B7C-A6B7-08AB-A773862AA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206" y="1276942"/>
            <a:ext cx="8070096" cy="43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52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546822-359D-17A2-0306-BFE1EBC62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337" y="429316"/>
            <a:ext cx="69723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93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47DBE6C-5FFB-8D44-B0E2-9C29E8E62760}"/>
              </a:ext>
            </a:extLst>
          </p:cNvPr>
          <p:cNvSpPr/>
          <p:nvPr/>
        </p:nvSpPr>
        <p:spPr>
          <a:xfrm>
            <a:off x="5102088" y="1753524"/>
            <a:ext cx="300824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Markdown File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441364" y="1377326"/>
            <a:ext cx="4814740" cy="2492309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076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677804" y="1842833"/>
            <a:ext cx="1183321" cy="584774"/>
          </a:xfrm>
          <a:prstGeom prst="frame">
            <a:avLst>
              <a:gd name="adj1" fmla="val 1380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1455D9D-DF12-66D7-C530-6445DC1E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166" y="581797"/>
            <a:ext cx="6096702" cy="540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688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677802" y="2319911"/>
            <a:ext cx="4445779" cy="608819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45848C1-3C90-E015-F452-10749D2B1019}"/>
              </a:ext>
            </a:extLst>
          </p:cNvPr>
          <p:cNvSpPr/>
          <p:nvPr/>
        </p:nvSpPr>
        <p:spPr>
          <a:xfrm>
            <a:off x="3677803" y="2759697"/>
            <a:ext cx="4445779" cy="897903"/>
          </a:xfrm>
          <a:prstGeom prst="frame">
            <a:avLst>
              <a:gd name="adj1" fmla="val 6501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7CC6E1-78C6-CA51-E8D8-4BF38F6E93B1}"/>
              </a:ext>
            </a:extLst>
          </p:cNvPr>
          <p:cNvSpPr/>
          <p:nvPr/>
        </p:nvSpPr>
        <p:spPr>
          <a:xfrm>
            <a:off x="5406887" y="2359587"/>
            <a:ext cx="160141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Code Chunk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8625FD-BE99-081D-7B15-6AB86BA4A864}"/>
              </a:ext>
            </a:extLst>
          </p:cNvPr>
          <p:cNvSpPr/>
          <p:nvPr/>
        </p:nvSpPr>
        <p:spPr>
          <a:xfrm>
            <a:off x="5406887" y="3054552"/>
            <a:ext cx="160141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Text Chunk</a:t>
            </a:r>
          </a:p>
        </p:txBody>
      </p:sp>
    </p:spTree>
    <p:extLst>
      <p:ext uri="{BB962C8B-B14F-4D97-AF65-F5344CB8AC3E}">
        <p14:creationId xmlns:p14="http://schemas.microsoft.com/office/powerpoint/2010/main" val="526146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50B252A-21FE-1D45-19B2-A1FB25DB2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678" y="1215406"/>
            <a:ext cx="8284252" cy="4427188"/>
          </a:xfrm>
          <a:prstGeom prst="rect">
            <a:avLst/>
          </a:prstGeom>
        </p:spPr>
      </p:pic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3677802" y="2823494"/>
            <a:ext cx="4631311" cy="608819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9E35DE-EDFC-21F3-1A57-0D8827024117}"/>
              </a:ext>
            </a:extLst>
          </p:cNvPr>
          <p:cNvSpPr/>
          <p:nvPr/>
        </p:nvSpPr>
        <p:spPr>
          <a:xfrm>
            <a:off x="5022574" y="2929430"/>
            <a:ext cx="2052553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Run Code Chunk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866AAFD-AA41-6517-4551-EE4C31ED91CD}"/>
              </a:ext>
            </a:extLst>
          </p:cNvPr>
          <p:cNvSpPr/>
          <p:nvPr/>
        </p:nvSpPr>
        <p:spPr>
          <a:xfrm rot="20895140">
            <a:off x="7069009" y="3016432"/>
            <a:ext cx="948793" cy="192288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35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600" dirty="0"/>
              <a:t>Ice Breaker #1 </a:t>
            </a:r>
          </a:p>
          <a:p>
            <a:r>
              <a:rPr lang="en-US" sz="2400" dirty="0"/>
              <a:t>Break into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piece of media that you consumed over the summer that you enjoyed? </a:t>
            </a:r>
          </a:p>
          <a:p>
            <a:pPr lvl="1"/>
            <a:r>
              <a:rPr lang="en-US" sz="2000" dirty="0"/>
              <a:t>Movie, tv show, book, etc.</a:t>
            </a:r>
          </a:p>
          <a:p>
            <a:r>
              <a:rPr lang="en-US" sz="2400" dirty="0"/>
              <a:t>Find one common attribute between all of you. </a:t>
            </a:r>
          </a:p>
          <a:p>
            <a:pPr lvl="1"/>
            <a:r>
              <a:rPr lang="en-US" sz="2000" dirty="0"/>
              <a:t>Do you all like the same food? Do you all enjoy the same music? Do you all live in the same place? </a:t>
            </a:r>
          </a:p>
          <a:p>
            <a:r>
              <a:rPr lang="en-US" sz="2400" dirty="0"/>
              <a:t>Add your answer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68847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512D92-2E2F-811E-FE36-599FFF4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463" y="1154363"/>
            <a:ext cx="8287880" cy="447789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3651298" y="2823494"/>
            <a:ext cx="4631311" cy="463045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866AAFD-AA41-6517-4551-EE4C31ED91CD}"/>
              </a:ext>
            </a:extLst>
          </p:cNvPr>
          <p:cNvSpPr/>
          <p:nvPr/>
        </p:nvSpPr>
        <p:spPr>
          <a:xfrm rot="14166133">
            <a:off x="3710555" y="4420506"/>
            <a:ext cx="613381" cy="224979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19A62C1-ABE5-644F-EC7D-4434C8BF0732}"/>
              </a:ext>
            </a:extLst>
          </p:cNvPr>
          <p:cNvSpPr/>
          <p:nvPr/>
        </p:nvSpPr>
        <p:spPr>
          <a:xfrm rot="13147864">
            <a:off x="8454791" y="2359758"/>
            <a:ext cx="657146" cy="21121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04661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512D92-2E2F-811E-FE36-599FFF4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463" y="1154363"/>
            <a:ext cx="8287880" cy="447789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4950012" y="1497497"/>
            <a:ext cx="549640" cy="344555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763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81" y="1550505"/>
            <a:ext cx="8286198" cy="354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218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81" y="1550505"/>
            <a:ext cx="8286198" cy="3547198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2C4D13D8-BAC6-8C0F-8798-D911E4890B6B}"/>
              </a:ext>
            </a:extLst>
          </p:cNvPr>
          <p:cNvSpPr/>
          <p:nvPr/>
        </p:nvSpPr>
        <p:spPr>
          <a:xfrm>
            <a:off x="4221141" y="2598207"/>
            <a:ext cx="6817920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8473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734" y="119270"/>
            <a:ext cx="8286198" cy="3547198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2C4D13D8-BAC6-8C0F-8798-D911E4890B6B}"/>
              </a:ext>
            </a:extLst>
          </p:cNvPr>
          <p:cNvSpPr/>
          <p:nvPr/>
        </p:nvSpPr>
        <p:spPr>
          <a:xfrm>
            <a:off x="4234394" y="1166972"/>
            <a:ext cx="6817920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2A81324-DE7A-A728-D91F-9BA1F8CB9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052" y="2877146"/>
            <a:ext cx="8287880" cy="4477894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91A89EEC-98DE-E7DA-8A70-A9B99C680D60}"/>
              </a:ext>
            </a:extLst>
          </p:cNvPr>
          <p:cNvSpPr/>
          <p:nvPr/>
        </p:nvSpPr>
        <p:spPr>
          <a:xfrm>
            <a:off x="3591663" y="3581046"/>
            <a:ext cx="4637937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3690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B3C8BB-B4F9-A717-43FC-1E501CFC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quick tips and reference, try: </a:t>
            </a:r>
          </a:p>
          <a:p>
            <a:pPr lvl="1"/>
            <a:r>
              <a:rPr lang="en-US" sz="2800" dirty="0">
                <a:hlinkClick r:id="rId3"/>
              </a:rPr>
              <a:t>https://www.rstudio.com/wp-content/uploads/2015/02/rmarkdown-cheatsheet.pdf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913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sz="3600" dirty="0"/>
              <a:t>Ice Breaker #2 </a:t>
            </a:r>
          </a:p>
          <a:p>
            <a:r>
              <a:rPr lang="en-US" sz="2400" dirty="0"/>
              <a:t>Break into </a:t>
            </a:r>
            <a:r>
              <a:rPr lang="en-US" sz="2400" dirty="0">
                <a:highlight>
                  <a:srgbClr val="FFFF00"/>
                </a:highlight>
              </a:rPr>
              <a:t>new</a:t>
            </a:r>
            <a:r>
              <a:rPr lang="en-US" sz="2400" dirty="0"/>
              <a:t>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thing you hope to learn in this class?</a:t>
            </a:r>
          </a:p>
          <a:p>
            <a:r>
              <a:rPr lang="en-US" sz="2400" dirty="0"/>
              <a:t>Add your answers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747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sz="3600" dirty="0"/>
              <a:t>Ice Breaker #3 </a:t>
            </a:r>
          </a:p>
          <a:p>
            <a:r>
              <a:rPr lang="en-US" sz="2400" dirty="0"/>
              <a:t>Break into </a:t>
            </a:r>
            <a:r>
              <a:rPr lang="en-US" sz="2400" dirty="0">
                <a:highlight>
                  <a:srgbClr val="FFFF00"/>
                </a:highlight>
              </a:rPr>
              <a:t>new</a:t>
            </a:r>
            <a:r>
              <a:rPr lang="en-US" sz="2400" dirty="0"/>
              <a:t>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thing you are nervous about for this class?</a:t>
            </a:r>
          </a:p>
          <a:p>
            <a:r>
              <a:rPr lang="en-US" sz="2400" dirty="0"/>
              <a:t>Add your answers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730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25E45-97DA-D669-4F1B-378E5332B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 Breaker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4B55-EBBE-CD58-DDE6-4975929E2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Let’s look at the outcome of our ice breaker questions</a:t>
            </a:r>
          </a:p>
          <a:p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7039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E80E-E5BA-EE17-D9BC-42169E2A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Data Science and Ethics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F7742-8FF0-80C0-B951-2904084B9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41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data science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704050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107</TotalTime>
  <Words>912</Words>
  <Application>Microsoft Macintosh PowerPoint</Application>
  <PresentationFormat>Widescreen</PresentationFormat>
  <Paragraphs>173</Paragraphs>
  <Slides>45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Calibri</vt:lpstr>
      <vt:lpstr>Corbel</vt:lpstr>
      <vt:lpstr>Wingdings 2</vt:lpstr>
      <vt:lpstr>Frame</vt:lpstr>
      <vt:lpstr>Introductions, Defining Data Science and Ethics, Intro to R and R Studio</vt:lpstr>
      <vt:lpstr>Introductions </vt:lpstr>
      <vt:lpstr>Course Staff</vt:lpstr>
      <vt:lpstr>Classmates </vt:lpstr>
      <vt:lpstr>Classmates </vt:lpstr>
      <vt:lpstr>Classmates </vt:lpstr>
      <vt:lpstr>Ice Breaker Recap</vt:lpstr>
      <vt:lpstr>Defining Data Science and Ethics </vt:lpstr>
      <vt:lpstr>Defining Data Science </vt:lpstr>
      <vt:lpstr>Definition: Data Science </vt:lpstr>
      <vt:lpstr>Defining Ethics</vt:lpstr>
      <vt:lpstr>Definition: Ethics</vt:lpstr>
      <vt:lpstr>Defining Ethical Data Science</vt:lpstr>
      <vt:lpstr>Definition: Ethical Data Science </vt:lpstr>
      <vt:lpstr>Ethical Data Science </vt:lpstr>
      <vt:lpstr>Ethical Data Science </vt:lpstr>
      <vt:lpstr>Ethical Data Science </vt:lpstr>
      <vt:lpstr>Ethical Data Science </vt:lpstr>
      <vt:lpstr>PowerPoint Presentation</vt:lpstr>
      <vt:lpstr>Intro to R and R Studio </vt:lpstr>
      <vt:lpstr>What are R and R Studio?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Mosca, Ab</dc:creator>
  <cp:lastModifiedBy>Mosca, Ab</cp:lastModifiedBy>
  <cp:revision>7</cp:revision>
  <dcterms:created xsi:type="dcterms:W3CDTF">2022-07-07T13:23:27Z</dcterms:created>
  <dcterms:modified xsi:type="dcterms:W3CDTF">2022-07-07T18:32:35Z</dcterms:modified>
</cp:coreProperties>
</file>

<file path=docProps/thumbnail.jpeg>
</file>